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handoutMasterIdLst>
    <p:handoutMasterId r:id="rId25"/>
  </p:handoutMasterIdLst>
  <p:sldIdLst>
    <p:sldId id="256" r:id="rId2"/>
    <p:sldId id="257" r:id="rId3"/>
    <p:sldId id="260" r:id="rId4"/>
    <p:sldId id="274" r:id="rId5"/>
    <p:sldId id="262" r:id="rId6"/>
    <p:sldId id="264" r:id="rId7"/>
    <p:sldId id="258" r:id="rId8"/>
    <p:sldId id="275" r:id="rId9"/>
    <p:sldId id="276" r:id="rId10"/>
    <p:sldId id="277" r:id="rId11"/>
    <p:sldId id="278" r:id="rId12"/>
    <p:sldId id="279" r:id="rId13"/>
    <p:sldId id="259" r:id="rId14"/>
    <p:sldId id="263" r:id="rId15"/>
    <p:sldId id="265" r:id="rId16"/>
    <p:sldId id="280" r:id="rId17"/>
    <p:sldId id="281" r:id="rId18"/>
    <p:sldId id="282" r:id="rId19"/>
    <p:sldId id="267" r:id="rId20"/>
    <p:sldId id="271" r:id="rId21"/>
    <p:sldId id="272" r:id="rId22"/>
    <p:sldId id="273" r:id="rId2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1878"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533400" y="309880"/>
            <a:ext cx="5715000" cy="464820"/>
          </a:xfrm>
          <a:prstGeom prst="rect">
            <a:avLst/>
          </a:prstGeom>
        </p:spPr>
        <p:txBody>
          <a:bodyPr vert="horz" lIns="91440" tIns="45720" rIns="91440" bIns="45720" rtlCol="0"/>
          <a:lstStyle>
            <a:lvl1pPr algn="l">
              <a:defRPr sz="1200"/>
            </a:lvl1pPr>
          </a:lstStyle>
          <a:p>
            <a:r>
              <a:rPr lang="en-US" sz="1600" dirty="0" smtClean="0"/>
              <a:t>The Influence of Inventions and Industrial Development on American Society</a:t>
            </a:r>
            <a:endParaRPr lang="en-US" sz="1600" dirty="0"/>
          </a:p>
        </p:txBody>
      </p:sp>
    </p:spTree>
    <p:extLst>
      <p:ext uri="{BB962C8B-B14F-4D97-AF65-F5344CB8AC3E}">
        <p14:creationId xmlns:p14="http://schemas.microsoft.com/office/powerpoint/2010/main" val="21295069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D7ADFEA0-DAE6-4F2F-8748-116479897891}" type="datetimeFigureOut">
              <a:rPr lang="en-US" smtClean="0"/>
              <a:t>9/16/2015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B28CC8D7-D5CC-4668-9449-5B96A0D83593}" type="slidenum">
              <a:rPr lang="en-US" smtClean="0"/>
              <a:t>‹#›</a:t>
            </a:fld>
            <a:endParaRPr lang="en-US"/>
          </a:p>
        </p:txBody>
      </p:sp>
    </p:spTree>
    <p:extLst>
      <p:ext uri="{BB962C8B-B14F-4D97-AF65-F5344CB8AC3E}">
        <p14:creationId xmlns:p14="http://schemas.microsoft.com/office/powerpoint/2010/main" val="900054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8CC8D7-D5CC-4668-9449-5B96A0D83593}" type="slidenum">
              <a:rPr lang="en-US" smtClean="0"/>
              <a:t>7</a:t>
            </a:fld>
            <a:endParaRPr lang="en-US"/>
          </a:p>
        </p:txBody>
      </p:sp>
    </p:spTree>
    <p:extLst>
      <p:ext uri="{BB962C8B-B14F-4D97-AF65-F5344CB8AC3E}">
        <p14:creationId xmlns:p14="http://schemas.microsoft.com/office/powerpoint/2010/main" val="813554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1EEAA4B-1CE1-4DD0-8EC9-03E0D0764836}"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7344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992224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4460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526919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EEAA4B-1CE1-4DD0-8EC9-03E0D0764836}" type="datetimeFigureOut">
              <a:rPr lang="en-US" smtClean="0"/>
              <a:t>9/16/2015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573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1EEAA4B-1CE1-4DD0-8EC9-03E0D0764836}" type="datetimeFigureOut">
              <a:rPr lang="en-US" smtClean="0"/>
              <a:t>9/16/2015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107004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EEAA4B-1CE1-4DD0-8EC9-03E0D0764836}" type="datetimeFigureOut">
              <a:rPr lang="en-US" smtClean="0"/>
              <a:t>9/16/2015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705532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EEAA4B-1CE1-4DD0-8EC9-03E0D0764836}" type="datetimeFigureOut">
              <a:rPr lang="en-US" smtClean="0"/>
              <a:t>9/16/2015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4145453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EEAA4B-1CE1-4DD0-8EC9-03E0D0764836}" type="datetimeFigureOut">
              <a:rPr lang="en-US" smtClean="0"/>
              <a:t>9/16/2015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795786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EAA4B-1CE1-4DD0-8EC9-03E0D0764836}" type="datetimeFigureOut">
              <a:rPr lang="en-US" smtClean="0"/>
              <a:t>9/16/2015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117900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EAA4B-1CE1-4DD0-8EC9-03E0D0764836}" type="datetimeFigureOut">
              <a:rPr lang="en-US" smtClean="0"/>
              <a:t>9/16/2015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8196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1EEAA4B-1CE1-4DD0-8EC9-03E0D0764836}" type="datetimeFigureOut">
              <a:rPr lang="en-US" smtClean="0"/>
              <a:t>9/16/2015</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1750DCE-F02B-48D3-BC3A-D8137151F029}"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12159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1.xml"/><Relationship Id="rId4" Type="http://schemas.openxmlformats.org/officeDocument/2006/relationships/image" Target="../media/image2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chemeClr val="accent4">
                    <a:lumMod val="75000"/>
                  </a:schemeClr>
                </a:solidFill>
                <a:latin typeface="+mn-lt"/>
              </a:rPr>
              <a:t>Inventors and Inventions of the 19</a:t>
            </a:r>
            <a:r>
              <a:rPr lang="en-US" baseline="30000" dirty="0" smtClean="0">
                <a:solidFill>
                  <a:schemeClr val="accent4">
                    <a:lumMod val="75000"/>
                  </a:schemeClr>
                </a:solidFill>
                <a:latin typeface="+mn-lt"/>
              </a:rPr>
              <a:t>th</a:t>
            </a:r>
            <a:r>
              <a:rPr lang="en-US" dirty="0" smtClean="0">
                <a:solidFill>
                  <a:schemeClr val="accent4">
                    <a:lumMod val="75000"/>
                  </a:schemeClr>
                </a:solidFill>
                <a:latin typeface="+mn-lt"/>
              </a:rPr>
              <a:t> Century</a:t>
            </a:r>
            <a:endParaRPr lang="en-US" dirty="0">
              <a:solidFill>
                <a:schemeClr val="accent4">
                  <a:lumMod val="75000"/>
                </a:schemeClr>
              </a:solidFill>
              <a:latin typeface="+mn-lt"/>
            </a:endParaRPr>
          </a:p>
        </p:txBody>
      </p:sp>
      <p:sp>
        <p:nvSpPr>
          <p:cNvPr id="3" name="Subtitle 2"/>
          <p:cNvSpPr>
            <a:spLocks noGrp="1"/>
          </p:cNvSpPr>
          <p:nvPr>
            <p:ph type="subTitle" idx="1"/>
          </p:nvPr>
        </p:nvSpPr>
        <p:spPr/>
        <p:txBody>
          <a:bodyPr/>
          <a:lstStyle/>
          <a:p>
            <a:r>
              <a:rPr lang="en-US" dirty="0" smtClean="0">
                <a:solidFill>
                  <a:schemeClr val="accent4">
                    <a:lumMod val="50000"/>
                  </a:schemeClr>
                </a:solidFill>
                <a:cs typeface="Courier New" pitchFamily="49" charset="0"/>
              </a:rPr>
              <a:t>Changing the way Americans Live – Creating Modernity</a:t>
            </a:r>
            <a:endParaRPr lang="en-US" dirty="0">
              <a:solidFill>
                <a:schemeClr val="accent4">
                  <a:lumMod val="50000"/>
                </a:schemeClr>
              </a:solidFill>
              <a:cs typeface="Courier New" pitchFamily="49"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US" dirty="0" smtClean="0">
                <a:solidFill>
                  <a:schemeClr val="accent2"/>
                </a:solidFill>
              </a:rPr>
              <a:t>The American Federation of Labor</a:t>
            </a:r>
            <a:endParaRPr lang="en-US" dirty="0">
              <a:solidFill>
                <a:schemeClr val="accent2"/>
              </a:solidFill>
            </a:endParaRPr>
          </a:p>
        </p:txBody>
      </p:sp>
      <p:sp>
        <p:nvSpPr>
          <p:cNvPr id="7" name="Text Placeholder 6"/>
          <p:cNvSpPr>
            <a:spLocks noGrp="1"/>
          </p:cNvSpPr>
          <p:nvPr>
            <p:ph type="body" sz="half" idx="2"/>
          </p:nvPr>
        </p:nvSpPr>
        <p:spPr/>
        <p:txBody>
          <a:bodyPr>
            <a:normAutofit lnSpcReduction="10000"/>
          </a:bodyPr>
          <a:lstStyle/>
          <a:p>
            <a:r>
              <a:rPr lang="en-US" dirty="0" smtClean="0"/>
              <a:t>The American Federation of Labor sought higher wages, shorter working hours, safer working conditions and the right to collective bargaining. </a:t>
            </a:r>
            <a:endParaRPr lang="en-US" dirty="0"/>
          </a:p>
        </p:txBody>
      </p:sp>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t="16461" b="16461"/>
          <a:stretch>
            <a:fillRect/>
          </a:stretch>
        </p:blipFill>
        <p:spPr/>
      </p:pic>
    </p:spTree>
    <p:extLst>
      <p:ext uri="{BB962C8B-B14F-4D97-AF65-F5344CB8AC3E}">
        <p14:creationId xmlns:p14="http://schemas.microsoft.com/office/powerpoint/2010/main" val="1158131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2"/>
                </a:solidFill>
              </a:rPr>
              <a:t>The Sherman anti-trust act of 1890</a:t>
            </a:r>
            <a:endParaRPr lang="en-US" dirty="0">
              <a:solidFill>
                <a:schemeClr val="accent2"/>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50073" y="822325"/>
            <a:ext cx="4131617" cy="5184775"/>
          </a:xfrm>
        </p:spPr>
      </p:pic>
      <p:sp>
        <p:nvSpPr>
          <p:cNvPr id="7" name="Text Placeholder 6"/>
          <p:cNvSpPr>
            <a:spLocks noGrp="1"/>
          </p:cNvSpPr>
          <p:nvPr>
            <p:ph type="body" sz="half" idx="2"/>
          </p:nvPr>
        </p:nvSpPr>
        <p:spPr>
          <a:xfrm>
            <a:off x="533400" y="1905000"/>
            <a:ext cx="3526536" cy="4114800"/>
          </a:xfrm>
        </p:spPr>
        <p:txBody>
          <a:bodyPr>
            <a:normAutofit/>
          </a:bodyPr>
          <a:lstStyle/>
          <a:p>
            <a:r>
              <a:rPr lang="en-US" dirty="0" smtClean="0"/>
              <a:t>Although it was not immediately put to work by justices of the court in order to address the anti-competitive business practices which it was passed to eliminate, eventually, this law was used to bust up monopolies, trusts, pools, and other illegal “combinations.”  Theodore Roosevelt and his hand picked successor, William Howard Taft, were the most effective enforcers of the law.  The Northern Securities Trust, </a:t>
            </a:r>
            <a:r>
              <a:rPr lang="en-US" dirty="0" err="1" smtClean="0"/>
              <a:t>Armour</a:t>
            </a:r>
            <a:r>
              <a:rPr lang="en-US" dirty="0" smtClean="0"/>
              <a:t> Meats, and the Standard Oil Company were all targeted by anti-trust legislation of the Attorney General. </a:t>
            </a:r>
            <a:endParaRPr lang="en-US" dirty="0"/>
          </a:p>
        </p:txBody>
      </p:sp>
    </p:spTree>
    <p:extLst>
      <p:ext uri="{BB962C8B-B14F-4D97-AF65-F5344CB8AC3E}">
        <p14:creationId xmlns:p14="http://schemas.microsoft.com/office/powerpoint/2010/main" val="2319033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Radical Labor Unions: THE I.W.W. “Wobblies” </a:t>
            </a:r>
            <a:endParaRPr lang="en-US" dirty="0">
              <a:solidFill>
                <a:schemeClr val="accent2"/>
              </a:solidFill>
            </a:endParaRPr>
          </a:p>
        </p:txBody>
      </p:sp>
      <p:sp>
        <p:nvSpPr>
          <p:cNvPr id="4" name="Text Placeholder 3"/>
          <p:cNvSpPr>
            <a:spLocks noGrp="1"/>
          </p:cNvSpPr>
          <p:nvPr>
            <p:ph type="body" sz="half" idx="2"/>
          </p:nvPr>
        </p:nvSpPr>
        <p:spPr/>
        <p:txBody>
          <a:bodyPr/>
          <a:lstStyle/>
          <a:p>
            <a:r>
              <a:rPr lang="en-US" dirty="0" smtClean="0"/>
              <a:t>The Industrial Workers of the World were the most radical labor union in America, and the one most likely to resort to strikes or violence in order to gain concessions from company owners.   Frequently members of the organization dabbled with socialism, communism, and anarchy.  They’re remembered for organizing several effective general strikes, but also for the role they played in strikes which turned chaotic, and violent. </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5360" y="228600"/>
            <a:ext cx="3840480" cy="3718560"/>
          </a:xfrm>
          <a:prstGeom prst="rect">
            <a:avLst/>
          </a:prstGeom>
        </p:spPr>
      </p:pic>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628189">
            <a:off x="5016935" y="3924727"/>
            <a:ext cx="3200400" cy="2841956"/>
          </a:xfrm>
        </p:spPr>
      </p:pic>
    </p:spTree>
    <p:extLst>
      <p:ext uri="{BB962C8B-B14F-4D97-AF65-F5344CB8AC3E}">
        <p14:creationId xmlns:p14="http://schemas.microsoft.com/office/powerpoint/2010/main" val="2436524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dirty="0" smtClean="0">
                <a:solidFill>
                  <a:schemeClr val="accent2"/>
                </a:solidFill>
                <a:latin typeface="Constantia" pitchFamily="18" charset="0"/>
              </a:rPr>
              <a:t>The Wright Brothers: First Flight, December 17, 1903</a:t>
            </a:r>
            <a:endParaRPr lang="en-US" sz="2400" dirty="0">
              <a:solidFill>
                <a:schemeClr val="accent2"/>
              </a:solidFill>
              <a:latin typeface="Constantia" pitchFamily="18" charset="0"/>
            </a:endParaRPr>
          </a:p>
        </p:txBody>
      </p:sp>
      <p:pic>
        <p:nvPicPr>
          <p:cNvPr id="4" name="Content Placeholder 3" descr="Wrigth Brothers.jpg"/>
          <p:cNvPicPr>
            <a:picLocks noGrp="1" noChangeAspect="1"/>
          </p:cNvPicPr>
          <p:nvPr>
            <p:ph type="pic" idx="1"/>
          </p:nvPr>
        </p:nvPicPr>
        <p:blipFill>
          <a:blip r:embed="rId2" cstate="print"/>
          <a:srcRect t="16661" b="16661"/>
          <a:stretch>
            <a:fillRect/>
          </a:stretch>
        </p:blipFill>
        <p:spPr/>
      </p:pic>
      <p:sp>
        <p:nvSpPr>
          <p:cNvPr id="3" name="Text Placeholder 2"/>
          <p:cNvSpPr>
            <a:spLocks noGrp="1"/>
          </p:cNvSpPr>
          <p:nvPr>
            <p:ph type="body" sz="half" idx="2"/>
          </p:nvPr>
        </p:nvSpPr>
        <p:spPr/>
        <p:txBody>
          <a:bodyPr>
            <a:normAutofit fontScale="92500"/>
          </a:bodyPr>
          <a:lstStyle/>
          <a:p>
            <a:r>
              <a:rPr lang="en-US" dirty="0" smtClean="0"/>
              <a:t>Orville and Wilbur Wright invented the airplane in 1903.  By World War I, it was being used to murder enemy soldiers on both sides.  That didn’t take long.</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solidFill>
                  <a:schemeClr val="accent2"/>
                </a:solidFill>
                <a:latin typeface="+mn-lt"/>
              </a:rPr>
              <a:t>Henry Ford’s Model-T Ford</a:t>
            </a:r>
            <a:endParaRPr lang="en-US" dirty="0">
              <a:solidFill>
                <a:schemeClr val="accent2"/>
              </a:solidFill>
              <a:latin typeface="+mn-lt"/>
            </a:endParaRPr>
          </a:p>
        </p:txBody>
      </p:sp>
      <p:pic>
        <p:nvPicPr>
          <p:cNvPr id="9" name="Content Placeholder 8" descr="Henry Ford and the Model T.jpg"/>
          <p:cNvPicPr>
            <a:picLocks noGrp="1" noChangeAspect="1"/>
          </p:cNvPicPr>
          <p:nvPr>
            <p:ph idx="1"/>
          </p:nvPr>
        </p:nvPicPr>
        <p:blipFill>
          <a:blip r:embed="rId2" cstate="print"/>
          <a:stretch>
            <a:fillRect/>
          </a:stretch>
        </p:blipFill>
        <p:spPr>
          <a:xfrm>
            <a:off x="4419600" y="228600"/>
            <a:ext cx="4259263" cy="3471299"/>
          </a:xfrm>
        </p:spPr>
      </p:pic>
      <p:sp>
        <p:nvSpPr>
          <p:cNvPr id="2" name="Text Placeholder 1"/>
          <p:cNvSpPr>
            <a:spLocks noGrp="1"/>
          </p:cNvSpPr>
          <p:nvPr>
            <p:ph type="body" sz="half" idx="2"/>
          </p:nvPr>
        </p:nvSpPr>
        <p:spPr/>
        <p:txBody>
          <a:bodyPr/>
          <a:lstStyle/>
          <a:p>
            <a:r>
              <a:rPr lang="en-US" dirty="0" smtClean="0"/>
              <a:t>The “Tin Lizzy” came in any color you like, as long as it’s black.  Mass produced using the assembly line, Ford’s automobile was produced more efficiently than any previous model had ever been.  He sold them cheaply, too.  Most of his workers – who were generously compensated for their labor – could afford to buy one themselves.  The automobile transformed society and caused an economic Renaissance to begin in the United States.  </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25577">
            <a:off x="4876800" y="2590800"/>
            <a:ext cx="3344947" cy="40386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US" dirty="0" smtClean="0">
                <a:solidFill>
                  <a:schemeClr val="accent2"/>
                </a:solidFill>
                <a:latin typeface="+mn-lt"/>
              </a:rPr>
              <a:t>Thomas Alva Edison</a:t>
            </a:r>
            <a:endParaRPr lang="en-US" dirty="0">
              <a:solidFill>
                <a:schemeClr val="accent2"/>
              </a:solidFill>
              <a:latin typeface="+mn-lt"/>
            </a:endParaRPr>
          </a:p>
        </p:txBody>
      </p:sp>
      <p:sp>
        <p:nvSpPr>
          <p:cNvPr id="2" name="Text Placeholder 1"/>
          <p:cNvSpPr>
            <a:spLocks noGrp="1"/>
          </p:cNvSpPr>
          <p:nvPr>
            <p:ph type="subTitle" idx="1"/>
          </p:nvPr>
        </p:nvSpPr>
        <p:spPr/>
        <p:txBody>
          <a:bodyPr>
            <a:normAutofit lnSpcReduction="10000"/>
          </a:bodyPr>
          <a:lstStyle/>
          <a:p>
            <a:r>
              <a:rPr lang="en-US" dirty="0" smtClean="0"/>
              <a:t>Consider the electric light bulb, the motion picture machine, the phonograph, and the battery cell just to get started.  Thousands of other patents, too. </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2275"/>
            <a:ext cx="6096000" cy="45720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The Cattle Kingdom and the beef Industry in the United States</a:t>
            </a:r>
            <a:endParaRPr lang="en-US" dirty="0">
              <a:solidFill>
                <a:schemeClr val="accent2"/>
              </a:solidFill>
            </a:endParaRPr>
          </a:p>
        </p:txBody>
      </p:sp>
      <p:sp>
        <p:nvSpPr>
          <p:cNvPr id="5" name="Text Placeholder 4"/>
          <p:cNvSpPr>
            <a:spLocks noGrp="1"/>
          </p:cNvSpPr>
          <p:nvPr>
            <p:ph type="body" sz="half" idx="2"/>
          </p:nvPr>
        </p:nvSpPr>
        <p:spPr/>
        <p:txBody>
          <a:bodyPr/>
          <a:lstStyle/>
          <a:p>
            <a:r>
              <a:rPr lang="en-US" dirty="0" smtClean="0"/>
              <a:t>The cattle trails which were established in the late 19</a:t>
            </a:r>
            <a:r>
              <a:rPr lang="en-US" baseline="30000" dirty="0" smtClean="0"/>
              <a:t>th</a:t>
            </a:r>
            <a:r>
              <a:rPr lang="en-US" dirty="0" smtClean="0"/>
              <a:t> Century running from the south Plains of Texas to the railroads have become a part of our nation’s identity.  The cattle have also become a major part of the American diet.  Cowboys, railroad employees, and meatpacking plants all depended upon the longhorn steer for a living.</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67200" y="1066800"/>
            <a:ext cx="4259263" cy="4277903"/>
          </a:xfrm>
        </p:spPr>
      </p:pic>
    </p:spTree>
    <p:extLst>
      <p:ext uri="{BB962C8B-B14F-4D97-AF65-F5344CB8AC3E}">
        <p14:creationId xmlns:p14="http://schemas.microsoft.com/office/powerpoint/2010/main" val="4038914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The triangle shirtwaist fire of 1911</a:t>
            </a:r>
            <a:endParaRPr lang="en-US" dirty="0">
              <a:solidFill>
                <a:schemeClr val="accent2"/>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19600" y="471509"/>
            <a:ext cx="4237358" cy="5548291"/>
          </a:xfrm>
        </p:spPr>
      </p:pic>
      <p:sp>
        <p:nvSpPr>
          <p:cNvPr id="4" name="Text Placeholder 3"/>
          <p:cNvSpPr>
            <a:spLocks noGrp="1"/>
          </p:cNvSpPr>
          <p:nvPr>
            <p:ph type="body" sz="half" idx="2"/>
          </p:nvPr>
        </p:nvSpPr>
        <p:spPr/>
        <p:txBody>
          <a:bodyPr>
            <a:normAutofit fontScale="92500" lnSpcReduction="10000"/>
          </a:bodyPr>
          <a:lstStyle/>
          <a:p>
            <a:r>
              <a:rPr lang="en-US" dirty="0" smtClean="0"/>
              <a:t>One hundred and forty-six immigrant employees – mostly women working in dangerous conditions – perished in the Triangle Shirtwaist Fire.  They had been locked into their factory after a group of women began petitioning for the recognition of their union and demanding lunch breaks and an occasional reprieve from the lint-filled air which damaged their lungs.  Although no money was paid out to the families of the victims when the insurance company paid out for fire damages, a series of fire safety laws were passed to improve future conditions. </a:t>
            </a:r>
            <a:endParaRPr lang="en-US" dirty="0"/>
          </a:p>
        </p:txBody>
      </p:sp>
    </p:spTree>
    <p:extLst>
      <p:ext uri="{BB962C8B-B14F-4D97-AF65-F5344CB8AC3E}">
        <p14:creationId xmlns:p14="http://schemas.microsoft.com/office/powerpoint/2010/main" val="529947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solidFill>
                  <a:schemeClr val="accent2"/>
                </a:solidFill>
              </a:rPr>
              <a:t>Mechanized agriculture</a:t>
            </a:r>
            <a:endParaRPr lang="en-US" dirty="0">
              <a:solidFill>
                <a:schemeClr val="accent2"/>
              </a:solidFill>
            </a:endParaRPr>
          </a:p>
        </p:txBody>
      </p:sp>
      <p:sp>
        <p:nvSpPr>
          <p:cNvPr id="6" name="Subtitle 5"/>
          <p:cNvSpPr>
            <a:spLocks noGrp="1"/>
          </p:cNvSpPr>
          <p:nvPr>
            <p:ph type="subTitle" idx="1"/>
          </p:nvPr>
        </p:nvSpPr>
        <p:spPr/>
        <p:txBody>
          <a:bodyPr>
            <a:normAutofit fontScale="92500" lnSpcReduction="20000"/>
          </a:bodyPr>
          <a:lstStyle/>
          <a:p>
            <a:r>
              <a:rPr lang="en-US" dirty="0" smtClean="0"/>
              <a:t>The changes in farming methods ushered in by groups like John Deere, International Harvester Co., and Caterpillar, made the livelihood of the small farmer much more difficult.</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80999"/>
            <a:ext cx="2328467" cy="355282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7550" y="398235"/>
            <a:ext cx="2365445" cy="351835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800" y="380999"/>
            <a:ext cx="2668761" cy="3511527"/>
          </a:xfrm>
          <a:prstGeom prst="rect">
            <a:avLst/>
          </a:prstGeom>
        </p:spPr>
      </p:pic>
    </p:spTree>
    <p:extLst>
      <p:ext uri="{BB962C8B-B14F-4D97-AF65-F5344CB8AC3E}">
        <p14:creationId xmlns:p14="http://schemas.microsoft.com/office/powerpoint/2010/main" val="134759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accent2"/>
                </a:solidFill>
                <a:latin typeface="+mn-lt"/>
              </a:rPr>
              <a:t>Directions!  Answer each of the questions that follow. </a:t>
            </a:r>
            <a:endParaRPr lang="en-US" dirty="0">
              <a:solidFill>
                <a:schemeClr val="accent2"/>
              </a:solidFill>
              <a:latin typeface="+mn-lt"/>
            </a:endParaRPr>
          </a:p>
        </p:txBody>
      </p:sp>
      <p:sp>
        <p:nvSpPr>
          <p:cNvPr id="5" name="Content Placeholder 4"/>
          <p:cNvSpPr>
            <a:spLocks noGrp="1"/>
          </p:cNvSpPr>
          <p:nvPr>
            <p:ph idx="1"/>
          </p:nvPr>
        </p:nvSpPr>
        <p:spPr/>
        <p:txBody>
          <a:bodyPr>
            <a:normAutofit fontScale="92500" lnSpcReduction="10000"/>
          </a:bodyPr>
          <a:lstStyle/>
          <a:p>
            <a:pPr>
              <a:buNone/>
            </a:pPr>
            <a:r>
              <a:rPr lang="en-US" dirty="0" smtClean="0"/>
              <a:t>	</a:t>
            </a:r>
            <a:r>
              <a:rPr lang="en-US" dirty="0" smtClean="0">
                <a:cs typeface="Courier New" pitchFamily="49" charset="0"/>
              </a:rPr>
              <a:t>Consider the impact of each of the changes, innovations, inventions and businesses.  Then answer each of the following questions about the frames:</a:t>
            </a:r>
          </a:p>
          <a:p>
            <a:pPr>
              <a:buNone/>
            </a:pPr>
            <a:r>
              <a:rPr lang="en-US" dirty="0" smtClean="0">
                <a:cs typeface="Courier New" pitchFamily="49" charset="0"/>
              </a:rPr>
              <a:t>  How </a:t>
            </a:r>
            <a:r>
              <a:rPr lang="en-US" dirty="0">
                <a:cs typeface="Courier New" pitchFamily="49" charset="0"/>
              </a:rPr>
              <a:t>did this invention change the United </a:t>
            </a:r>
            <a:r>
              <a:rPr lang="en-US" dirty="0" smtClean="0">
                <a:cs typeface="Courier New" pitchFamily="49" charset="0"/>
              </a:rPr>
              <a:t>States?  Consider </a:t>
            </a:r>
            <a:r>
              <a:rPr lang="en-US" dirty="0">
                <a:cs typeface="Courier New" pitchFamily="49" charset="0"/>
              </a:rPr>
              <a:t>how frequently the invention or business is/was used; how the product or invention impacted other parts of the economy; how the invention change how people lived in the United States; </a:t>
            </a:r>
            <a:r>
              <a:rPr lang="en-US" dirty="0" smtClean="0">
                <a:cs typeface="Courier New" pitchFamily="49" charset="0"/>
              </a:rPr>
              <a:t>and </a:t>
            </a:r>
            <a:r>
              <a:rPr lang="en-US" dirty="0">
                <a:cs typeface="Courier New" pitchFamily="49" charset="0"/>
              </a:rPr>
              <a:t>how it impacted society as a whole</a:t>
            </a:r>
            <a:r>
              <a:rPr lang="en-US" dirty="0" smtClean="0">
                <a:cs typeface="Courier New" pitchFamily="49" charset="0"/>
              </a:rPr>
              <a:t>.  </a:t>
            </a:r>
          </a:p>
          <a:p>
            <a:pPr>
              <a:buNone/>
            </a:pPr>
            <a:r>
              <a:rPr lang="en-US" dirty="0" smtClean="0">
                <a:cs typeface="Courier New" pitchFamily="49" charset="0"/>
              </a:rPr>
              <a:t> Overall</a:t>
            </a:r>
            <a:r>
              <a:rPr lang="en-US" dirty="0">
                <a:cs typeface="Courier New" pitchFamily="49" charset="0"/>
              </a:rPr>
              <a:t>, did this invention, company, </a:t>
            </a:r>
            <a:r>
              <a:rPr lang="en-US" dirty="0" smtClean="0">
                <a:cs typeface="Courier New" pitchFamily="49" charset="0"/>
              </a:rPr>
              <a:t>law or </a:t>
            </a:r>
            <a:r>
              <a:rPr lang="en-US" dirty="0">
                <a:cs typeface="Courier New" pitchFamily="49" charset="0"/>
              </a:rPr>
              <a:t>product have a positive or a negative impact on life in America?  </a:t>
            </a:r>
          </a:p>
          <a:p>
            <a:pPr>
              <a:buNone/>
            </a:pPr>
            <a:r>
              <a:rPr lang="en-US" dirty="0">
                <a:cs typeface="Courier New" pitchFamily="49" charset="0"/>
              </a:rPr>
              <a:t>	Consider that every change has both positive and negative impacts of some sort – the invention of the light bulb, for example, ruined the kerosene and whale oil industries in America…but it has still been a pretty good product, right?</a:t>
            </a:r>
          </a:p>
          <a:p>
            <a:pPr>
              <a:buNone/>
            </a:pPr>
            <a:endParaRPr lang="en-US" dirty="0" smtClean="0">
              <a:cs typeface="Courier New" pitchFamily="49" charset="0"/>
            </a:endParaRPr>
          </a:p>
          <a:p>
            <a:pPr>
              <a:buNone/>
            </a:pPr>
            <a:endParaRPr lang="en-US" dirty="0">
              <a:cs typeface="Courier New" pitchFamily="49" charset="0"/>
            </a:endParaRPr>
          </a:p>
          <a:p>
            <a:pPr>
              <a:buNone/>
            </a:pPr>
            <a:endParaRPr lang="en-US" dirty="0">
              <a:cs typeface="Courier New" pitchFamily="49"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25666" y="5181600"/>
            <a:ext cx="8183880" cy="1082040"/>
          </a:xfrm>
        </p:spPr>
        <p:txBody>
          <a:bodyPr>
            <a:normAutofit/>
          </a:bodyPr>
          <a:lstStyle/>
          <a:p>
            <a:r>
              <a:rPr lang="en-US" sz="2400" dirty="0" smtClean="0">
                <a:solidFill>
                  <a:schemeClr val="accent2"/>
                </a:solidFill>
                <a:latin typeface="+mn-lt"/>
              </a:rPr>
              <a:t>Which of these changes and innovations had the most </a:t>
            </a:r>
            <a:r>
              <a:rPr lang="en-US" sz="2400" i="1" u="sng" dirty="0" smtClean="0">
                <a:solidFill>
                  <a:schemeClr val="accent2"/>
                </a:solidFill>
                <a:latin typeface="+mn-lt"/>
              </a:rPr>
              <a:t>lasting</a:t>
            </a:r>
            <a:r>
              <a:rPr lang="en-US" sz="2400" i="1" dirty="0" smtClean="0">
                <a:solidFill>
                  <a:schemeClr val="accent2"/>
                </a:solidFill>
                <a:latin typeface="+mn-lt"/>
              </a:rPr>
              <a:t> and </a:t>
            </a:r>
            <a:r>
              <a:rPr lang="en-US" sz="2400" i="1" u="sng" dirty="0" smtClean="0">
                <a:solidFill>
                  <a:schemeClr val="accent2"/>
                </a:solidFill>
                <a:latin typeface="+mn-lt"/>
              </a:rPr>
              <a:t>positive</a:t>
            </a:r>
            <a:r>
              <a:rPr lang="en-US" sz="2400" i="1" dirty="0" smtClean="0">
                <a:solidFill>
                  <a:schemeClr val="accent2"/>
                </a:solidFill>
                <a:latin typeface="+mn-lt"/>
              </a:rPr>
              <a:t> </a:t>
            </a:r>
            <a:r>
              <a:rPr lang="en-US" sz="2400" dirty="0" smtClean="0">
                <a:solidFill>
                  <a:schemeClr val="accent2"/>
                </a:solidFill>
                <a:latin typeface="+mn-lt"/>
              </a:rPr>
              <a:t>effect on the United States of America and its people?</a:t>
            </a:r>
            <a:endParaRPr lang="en-US" sz="2400" dirty="0">
              <a:solidFill>
                <a:schemeClr val="accent2"/>
              </a:solidFill>
              <a:latin typeface="+mn-lt"/>
            </a:endParaRPr>
          </a:p>
        </p:txBody>
      </p:sp>
      <p:sp>
        <p:nvSpPr>
          <p:cNvPr id="6" name="Content Placeholder 5"/>
          <p:cNvSpPr>
            <a:spLocks noGrp="1"/>
          </p:cNvSpPr>
          <p:nvPr>
            <p:ph idx="1"/>
          </p:nvPr>
        </p:nvSpPr>
        <p:spPr>
          <a:xfrm>
            <a:off x="502920" y="530352"/>
            <a:ext cx="8183880" cy="4422648"/>
          </a:xfrm>
        </p:spPr>
        <p:txBody>
          <a:bodyPr>
            <a:normAutofit/>
          </a:bodyPr>
          <a:lstStyle/>
          <a:p>
            <a:pPr>
              <a:buNone/>
            </a:pPr>
            <a:r>
              <a:rPr lang="en-US" dirty="0" smtClean="0"/>
              <a:t>	</a:t>
            </a:r>
          </a:p>
          <a:p>
            <a:pPr>
              <a:buNone/>
            </a:pPr>
            <a:r>
              <a:rPr lang="en-US" sz="2400" dirty="0" smtClean="0">
                <a:solidFill>
                  <a:schemeClr val="accent4">
                    <a:lumMod val="75000"/>
                  </a:schemeClr>
                </a:solidFill>
              </a:rPr>
              <a:t>	</a:t>
            </a:r>
            <a:r>
              <a:rPr lang="en-US" sz="2400" dirty="0" smtClean="0">
                <a:cs typeface="Courier New" pitchFamily="49" charset="0"/>
              </a:rPr>
              <a:t>During the late 19</a:t>
            </a:r>
            <a:r>
              <a:rPr lang="en-US" sz="2400" baseline="30000" dirty="0" smtClean="0">
                <a:cs typeface="Courier New" pitchFamily="49" charset="0"/>
              </a:rPr>
              <a:t>th</a:t>
            </a:r>
            <a:r>
              <a:rPr lang="en-US" sz="2400" dirty="0" smtClean="0">
                <a:cs typeface="Courier New" pitchFamily="49" charset="0"/>
              </a:rPr>
              <a:t> Century, more patents were acquired by inventors than ever before.  Social events changed the nature of the economy.  Moreover, businessmen were able to transform these inventions into profitable companies – winning enormous profits for themselves while providing jobs and opportunities for American workers.  Although some of these inventions and laws quickly became obsolete, a handful had a lasting impact on society – changing America forever.  Your task today is to evaluate these changes, determine their overall value, and rank them according to </a:t>
            </a:r>
            <a:r>
              <a:rPr lang="en-US" sz="2400" dirty="0" err="1" smtClean="0">
                <a:cs typeface="Courier New" pitchFamily="49" charset="0"/>
              </a:rPr>
              <a:t>signficance</a:t>
            </a:r>
            <a:r>
              <a:rPr lang="en-US" sz="2400" dirty="0" smtClean="0">
                <a:cs typeface="Courier New" pitchFamily="49" charset="0"/>
              </a:rPr>
              <a:t>.</a:t>
            </a:r>
            <a:endParaRPr lang="en-US" sz="2400" dirty="0">
              <a:cs typeface="Courier New" pitchFamily="49"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solidFill>
              </a:rPr>
              <a:t>The Top TEN Industries, innovations, Inventions and societal changes</a:t>
            </a:r>
            <a:endParaRPr lang="en-US" dirty="0">
              <a:solidFill>
                <a:schemeClr val="accent2"/>
              </a:solidFill>
            </a:endParaRPr>
          </a:p>
        </p:txBody>
      </p:sp>
      <p:sp>
        <p:nvSpPr>
          <p:cNvPr id="3" name="Content Placeholder 2"/>
          <p:cNvSpPr>
            <a:spLocks noGrp="1"/>
          </p:cNvSpPr>
          <p:nvPr>
            <p:ph idx="1"/>
          </p:nvPr>
        </p:nvSpPr>
        <p:spPr/>
        <p:txBody>
          <a:bodyPr/>
          <a:lstStyle/>
          <a:p>
            <a:pPr lvl="1">
              <a:buNone/>
            </a:pPr>
            <a:r>
              <a:rPr lang="en-US" dirty="0" smtClean="0"/>
              <a:t>	</a:t>
            </a:r>
            <a:r>
              <a:rPr lang="en-US" sz="2400" dirty="0" smtClean="0">
                <a:cs typeface="Courier New" pitchFamily="49" charset="0"/>
              </a:rPr>
              <a:t>Finally, rank the most important and influential ten (10) influences in order from the most influential and positive to the tenth most influential and positive.  There will be five (5) influences left out – you will consider these the least important or most harmful.  </a:t>
            </a:r>
            <a:endParaRPr lang="en-US" sz="2400" dirty="0">
              <a:cs typeface="Courier New" pitchFamily="49"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chemeClr val="accent2"/>
                </a:solidFill>
                <a:latin typeface="+mn-lt"/>
              </a:rPr>
              <a:t>EXPLAIN.</a:t>
            </a:r>
            <a:endParaRPr lang="en-US" u="sng" dirty="0">
              <a:solidFill>
                <a:schemeClr val="accent2"/>
              </a:solidFill>
              <a:latin typeface="+mn-lt"/>
            </a:endParaRPr>
          </a:p>
        </p:txBody>
      </p:sp>
      <p:sp>
        <p:nvSpPr>
          <p:cNvPr id="3" name="Content Placeholder 2"/>
          <p:cNvSpPr>
            <a:spLocks noGrp="1"/>
          </p:cNvSpPr>
          <p:nvPr>
            <p:ph idx="1"/>
          </p:nvPr>
        </p:nvSpPr>
        <p:spPr/>
        <p:txBody>
          <a:bodyPr>
            <a:normAutofit/>
          </a:bodyPr>
          <a:lstStyle/>
          <a:p>
            <a:pPr>
              <a:buNone/>
            </a:pPr>
            <a:r>
              <a:rPr lang="en-US" dirty="0" smtClean="0"/>
              <a:t>	</a:t>
            </a:r>
            <a:r>
              <a:rPr lang="en-US" dirty="0" smtClean="0">
                <a:cs typeface="Courier New" pitchFamily="49" charset="0"/>
              </a:rPr>
              <a:t>Be prepared to explain your answers!!!</a:t>
            </a:r>
          </a:p>
          <a:p>
            <a:pPr>
              <a:buNone/>
            </a:pPr>
            <a:endParaRPr lang="en-US" dirty="0" smtClean="0">
              <a:cs typeface="Courier New" pitchFamily="49" charset="0"/>
            </a:endParaRPr>
          </a:p>
          <a:p>
            <a:pPr>
              <a:buNone/>
            </a:pPr>
            <a:r>
              <a:rPr lang="en-US" dirty="0" smtClean="0">
                <a:cs typeface="Courier New" pitchFamily="49" charset="0"/>
              </a:rPr>
              <a:t>	Why are the top ten industries and inventions so influential, positive, and helpful?</a:t>
            </a:r>
          </a:p>
          <a:p>
            <a:pPr>
              <a:buNone/>
            </a:pPr>
            <a:endParaRPr lang="en-US" dirty="0" smtClean="0">
              <a:cs typeface="Courier New" pitchFamily="49" charset="0"/>
            </a:endParaRPr>
          </a:p>
          <a:p>
            <a:pPr>
              <a:buNone/>
            </a:pPr>
            <a:r>
              <a:rPr lang="en-US" dirty="0" smtClean="0">
                <a:cs typeface="Courier New" pitchFamily="49" charset="0"/>
              </a:rPr>
              <a:t>	Why did you chose to leave your five least influential inventions or industries off the list?</a:t>
            </a:r>
            <a:endParaRPr lang="en-US" dirty="0">
              <a:cs typeface="Courier New"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solidFill>
                <a:latin typeface="+mn-lt"/>
              </a:rPr>
              <a:t>YOUR EXPLANATIONS MATTER!</a:t>
            </a:r>
            <a:endParaRPr lang="en-US" dirty="0">
              <a:solidFill>
                <a:schemeClr val="accent2"/>
              </a:solidFill>
              <a:latin typeface="+mn-lt"/>
            </a:endParaRPr>
          </a:p>
        </p:txBody>
      </p:sp>
      <p:sp>
        <p:nvSpPr>
          <p:cNvPr id="3" name="Content Placeholder 2"/>
          <p:cNvSpPr>
            <a:spLocks noGrp="1"/>
          </p:cNvSpPr>
          <p:nvPr>
            <p:ph idx="1"/>
          </p:nvPr>
        </p:nvSpPr>
        <p:spPr/>
        <p:txBody>
          <a:bodyPr>
            <a:normAutofit/>
          </a:bodyPr>
          <a:lstStyle/>
          <a:p>
            <a:pPr>
              <a:buNone/>
            </a:pPr>
            <a:r>
              <a:rPr lang="en-US" dirty="0" smtClean="0"/>
              <a:t>	</a:t>
            </a:r>
            <a:r>
              <a:rPr lang="en-US" dirty="0" smtClean="0">
                <a:cs typeface="Courier New" pitchFamily="49" charset="0"/>
              </a:rPr>
              <a:t>Each group should finish up with a list of the ten (10) most influential and positive inventions, innovations, industries and societal changes, which they all agree on.</a:t>
            </a:r>
          </a:p>
          <a:p>
            <a:pPr>
              <a:buNone/>
            </a:pPr>
            <a:endParaRPr lang="en-US" dirty="0" smtClean="0">
              <a:cs typeface="Courier New" pitchFamily="49" charset="0"/>
            </a:endParaRPr>
          </a:p>
          <a:p>
            <a:pPr>
              <a:buNone/>
            </a:pPr>
            <a:r>
              <a:rPr lang="en-US" dirty="0" smtClean="0">
                <a:cs typeface="Courier New" pitchFamily="49" charset="0"/>
              </a:rPr>
              <a:t>	Each group should have a list of five (5) least influential inventions, innovations, industries, and societal changes which they all agree on.</a:t>
            </a:r>
          </a:p>
          <a:p>
            <a:pPr>
              <a:buNone/>
            </a:pPr>
            <a:endParaRPr lang="en-US" dirty="0" smtClean="0">
              <a:cs typeface="Courier New" pitchFamily="49" charset="0"/>
            </a:endParaRPr>
          </a:p>
          <a:p>
            <a:pPr>
              <a:buNone/>
            </a:pPr>
            <a:r>
              <a:rPr lang="en-US" dirty="0" smtClean="0">
                <a:cs typeface="Courier New" pitchFamily="49" charset="0"/>
              </a:rPr>
              <a:t>	Each group must be able to explain why they decided to arrange the information in the unique manner which they did.</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4960138"/>
            <a:ext cx="6019800" cy="1463040"/>
          </a:xfrm>
        </p:spPr>
        <p:txBody>
          <a:bodyPr>
            <a:normAutofit/>
          </a:bodyPr>
          <a:lstStyle/>
          <a:p>
            <a:pPr algn="l"/>
            <a:r>
              <a:rPr lang="en-US" sz="2400" dirty="0" smtClean="0">
                <a:solidFill>
                  <a:schemeClr val="accent2"/>
                </a:solidFill>
                <a:latin typeface="Constantia" pitchFamily="18" charset="0"/>
              </a:rPr>
              <a:t>The Transcontinental Railroad, completed at Promontory Point, UT, in 1869.</a:t>
            </a:r>
            <a:endParaRPr lang="en-US" sz="2400" dirty="0">
              <a:solidFill>
                <a:schemeClr val="accent2"/>
              </a:solidFill>
              <a:latin typeface="Constantia" pitchFamily="18" charset="0"/>
            </a:endParaRPr>
          </a:p>
        </p:txBody>
      </p:sp>
      <p:pic>
        <p:nvPicPr>
          <p:cNvPr id="4" name="Content Placeholder 3" descr="Transcontinental Golden Spike.jpg"/>
          <p:cNvPicPr>
            <a:picLocks noGrp="1" noChangeAspect="1"/>
          </p:cNvPicPr>
          <p:nvPr>
            <p:ph type="pic" idx="1"/>
          </p:nvPr>
        </p:nvPicPr>
        <p:blipFill>
          <a:blip r:embed="rId2" cstate="print"/>
          <a:srcRect t="15077" b="15077"/>
          <a:stretch>
            <a:fillRect/>
          </a:stretch>
        </p:blipFill>
        <p:spPr/>
      </p:pic>
      <p:sp>
        <p:nvSpPr>
          <p:cNvPr id="3" name="Text Placeholder 2"/>
          <p:cNvSpPr>
            <a:spLocks noGrp="1"/>
          </p:cNvSpPr>
          <p:nvPr>
            <p:ph type="body" sz="half" idx="2"/>
          </p:nvPr>
        </p:nvSpPr>
        <p:spPr>
          <a:xfrm>
            <a:off x="6324600" y="4724400"/>
            <a:ext cx="2667000" cy="2133600"/>
          </a:xfrm>
        </p:spPr>
        <p:txBody>
          <a:bodyPr>
            <a:normAutofit/>
          </a:bodyPr>
          <a:lstStyle/>
          <a:p>
            <a:r>
              <a:rPr lang="en-US" dirty="0" smtClean="0"/>
              <a:t>Built using Chinese laborers from the West and a combination of Irish, African-American, and ex-Confederates from the East, the Transcontinental RR had enormous implications West of the Mississippi River.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Supreme Court Case of </a:t>
            </a:r>
            <a:r>
              <a:rPr lang="en-US" i="1" dirty="0" smtClean="0">
                <a:solidFill>
                  <a:schemeClr val="accent2"/>
                </a:solidFill>
              </a:rPr>
              <a:t>Plessy V. Ferguson</a:t>
            </a:r>
            <a:r>
              <a:rPr lang="en-US" dirty="0" smtClean="0"/>
              <a:t>, 1896</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65161" y="994600"/>
            <a:ext cx="3901440" cy="4840224"/>
          </a:xfrm>
        </p:spPr>
      </p:pic>
      <p:sp>
        <p:nvSpPr>
          <p:cNvPr id="7" name="Text Placeholder 6"/>
          <p:cNvSpPr>
            <a:spLocks noGrp="1"/>
          </p:cNvSpPr>
          <p:nvPr>
            <p:ph type="body" sz="half" idx="2"/>
          </p:nvPr>
        </p:nvSpPr>
        <p:spPr/>
        <p:txBody>
          <a:bodyPr/>
          <a:lstStyle/>
          <a:p>
            <a:r>
              <a:rPr lang="en-US" dirty="0" smtClean="0"/>
              <a:t>When the Supreme Court affirmed the segregation was constitutional – as long as the institutions created were “separate but equal” – the Jim Crow System of Southern States was perpetuated for years to come.  Consider the implications of this case socially, politically, and economically.  In 1954, the Supreme Court overturned Plessy legally in its decision in Brown V. Board of Education, Topeka, KS.  Nevertheless, the influence of the case lingers.</a:t>
            </a:r>
            <a:endParaRPr lang="en-US" dirty="0"/>
          </a:p>
        </p:txBody>
      </p:sp>
    </p:spTree>
    <p:extLst>
      <p:ext uri="{BB962C8B-B14F-4D97-AF65-F5344CB8AC3E}">
        <p14:creationId xmlns:p14="http://schemas.microsoft.com/office/powerpoint/2010/main" val="2231194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solidFill>
                <a:latin typeface="Constantia" pitchFamily="18" charset="0"/>
                <a:cs typeface="Courier New" pitchFamily="49" charset="0"/>
              </a:rPr>
              <a:t>Oil Refineries: Rockefeller’s Standard Oil Company</a:t>
            </a:r>
            <a:endParaRPr lang="en-US" dirty="0">
              <a:solidFill>
                <a:schemeClr val="accent2"/>
              </a:solidFill>
              <a:latin typeface="Constantia" pitchFamily="18" charset="0"/>
              <a:cs typeface="Courier New" pitchFamily="49" charset="0"/>
            </a:endParaRPr>
          </a:p>
        </p:txBody>
      </p:sp>
      <p:pic>
        <p:nvPicPr>
          <p:cNvPr id="7" name="Content Placeholder 6" descr="Standard Oil Company.jpg"/>
          <p:cNvPicPr>
            <a:picLocks noGrp="1" noChangeAspect="1"/>
          </p:cNvPicPr>
          <p:nvPr>
            <p:ph sz="half" idx="2"/>
          </p:nvPr>
        </p:nvPicPr>
        <p:blipFill>
          <a:blip r:embed="rId2" cstate="print"/>
          <a:stretch>
            <a:fillRect/>
          </a:stretch>
        </p:blipFill>
        <p:spPr>
          <a:xfrm>
            <a:off x="4800600" y="2286000"/>
            <a:ext cx="3565525" cy="3993388"/>
          </a:xfrm>
        </p:spPr>
      </p:pic>
      <p:sp>
        <p:nvSpPr>
          <p:cNvPr id="3" name="Content Placeholder 2"/>
          <p:cNvSpPr>
            <a:spLocks noGrp="1"/>
          </p:cNvSpPr>
          <p:nvPr>
            <p:ph sz="half" idx="1"/>
          </p:nvPr>
        </p:nvSpPr>
        <p:spPr>
          <a:xfrm>
            <a:off x="609600" y="2286000"/>
            <a:ext cx="4191000" cy="4343400"/>
          </a:xfrm>
        </p:spPr>
        <p:txBody>
          <a:bodyPr>
            <a:normAutofit/>
          </a:bodyPr>
          <a:lstStyle/>
          <a:p>
            <a:r>
              <a:rPr lang="en-US" sz="2100" dirty="0" smtClean="0"/>
              <a:t>John D. Rockefeller got his start in the refining of kerosene.  By the end of the 19</a:t>
            </a:r>
            <a:r>
              <a:rPr lang="en-US" sz="2100" baseline="30000" dirty="0" smtClean="0"/>
              <a:t>th</a:t>
            </a:r>
            <a:r>
              <a:rPr lang="en-US" sz="2100" dirty="0" smtClean="0"/>
              <a:t> Century, his companies had a stranglehold on the refining of oil, so much so that muckraking journalists targeted his company as the symbol of all that was wrong with free market capitalism.  The invention of the electric light bulb by Thomas Edison almost ruined him; happily for Standard Oil, the internal combustion engine which Henry Ford popularized revived his company.</a:t>
            </a:r>
            <a:endParaRPr lang="en-US" sz="2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766304" cy="1499616"/>
          </a:xfrm>
        </p:spPr>
        <p:txBody>
          <a:bodyPr>
            <a:normAutofit fontScale="90000"/>
          </a:bodyPr>
          <a:lstStyle/>
          <a:p>
            <a:r>
              <a:rPr lang="en-US" dirty="0" smtClean="0">
                <a:solidFill>
                  <a:schemeClr val="accent2"/>
                </a:solidFill>
                <a:latin typeface="Constantia" pitchFamily="18" charset="0"/>
                <a:cs typeface="Courier New" pitchFamily="49" charset="0"/>
              </a:rPr>
              <a:t>Alexander Graham Bell’s </a:t>
            </a:r>
            <a:br>
              <a:rPr lang="en-US" dirty="0" smtClean="0">
                <a:solidFill>
                  <a:schemeClr val="accent2"/>
                </a:solidFill>
                <a:latin typeface="Constantia" pitchFamily="18" charset="0"/>
                <a:cs typeface="Courier New" pitchFamily="49" charset="0"/>
              </a:rPr>
            </a:br>
            <a:r>
              <a:rPr lang="en-US" dirty="0" smtClean="0">
                <a:solidFill>
                  <a:schemeClr val="accent2"/>
                </a:solidFill>
                <a:latin typeface="Constantia" pitchFamily="18" charset="0"/>
                <a:cs typeface="Courier New" pitchFamily="49" charset="0"/>
              </a:rPr>
              <a:t>Telephone Company </a:t>
            </a:r>
            <a:endParaRPr lang="en-US" dirty="0">
              <a:solidFill>
                <a:schemeClr val="accent2"/>
              </a:solidFill>
              <a:latin typeface="Constantia" pitchFamily="18" charset="0"/>
              <a:cs typeface="Courier New" pitchFamily="49" charset="0"/>
            </a:endParaRPr>
          </a:p>
        </p:txBody>
      </p:sp>
      <p:pic>
        <p:nvPicPr>
          <p:cNvPr id="7" name="Content Placeholder 6" descr="Bell Telephone Ad.jpg"/>
          <p:cNvPicPr>
            <a:picLocks noGrp="1" noChangeAspect="1"/>
          </p:cNvPicPr>
          <p:nvPr>
            <p:ph sz="half" idx="2"/>
          </p:nvPr>
        </p:nvPicPr>
        <p:blipFill>
          <a:blip r:embed="rId2" cstate="print"/>
          <a:stretch>
            <a:fillRect/>
          </a:stretch>
        </p:blipFill>
        <p:spPr>
          <a:xfrm>
            <a:off x="4572000" y="2102960"/>
            <a:ext cx="3486150" cy="4591681"/>
          </a:xfrm>
        </p:spPr>
      </p:pic>
      <p:sp>
        <p:nvSpPr>
          <p:cNvPr id="3" name="Content Placeholder 2"/>
          <p:cNvSpPr>
            <a:spLocks noGrp="1"/>
          </p:cNvSpPr>
          <p:nvPr>
            <p:ph sz="half" idx="1"/>
          </p:nvPr>
        </p:nvSpPr>
        <p:spPr/>
        <p:txBody>
          <a:bodyPr/>
          <a:lstStyle/>
          <a:p>
            <a:r>
              <a:rPr lang="en-US" dirty="0" smtClean="0"/>
              <a:t>Samuel Morse had invented the telegraph in 1844, sending a message from Washington To Baltimore, MD: </a:t>
            </a:r>
            <a:br>
              <a:rPr lang="en-US" dirty="0" smtClean="0"/>
            </a:br>
            <a:r>
              <a:rPr lang="en-US" dirty="0" smtClean="0"/>
              <a:t/>
            </a:r>
            <a:br>
              <a:rPr lang="en-US" dirty="0" smtClean="0"/>
            </a:br>
            <a:r>
              <a:rPr lang="en-US" dirty="0" smtClean="0"/>
              <a:t>WHAT HATH GOD WROUGHT? </a:t>
            </a:r>
          </a:p>
          <a:p>
            <a:r>
              <a:rPr lang="en-US" dirty="0" smtClean="0"/>
              <a:t>The invention of the telephone changed communication in an even more striking manner, and set into motion a series of innovations in communication technology which has led us to this point.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096" y="471509"/>
            <a:ext cx="3803904" cy="1737360"/>
          </a:xfrm>
        </p:spPr>
        <p:txBody>
          <a:bodyPr>
            <a:normAutofit fontScale="90000"/>
          </a:bodyPr>
          <a:lstStyle/>
          <a:p>
            <a:r>
              <a:rPr lang="en-US" dirty="0" smtClean="0">
                <a:solidFill>
                  <a:schemeClr val="accent2">
                    <a:lumMod val="75000"/>
                  </a:schemeClr>
                </a:solidFill>
                <a:latin typeface="+mn-lt"/>
              </a:rPr>
              <a:t>The Bessemer Process and Carnegie’s Steel Company</a:t>
            </a:r>
            <a:endParaRPr lang="en-US" dirty="0">
              <a:solidFill>
                <a:schemeClr val="accent2">
                  <a:lumMod val="75000"/>
                </a:schemeClr>
              </a:solidFill>
              <a:latin typeface="+mn-lt"/>
            </a:endParaRPr>
          </a:p>
        </p:txBody>
      </p:sp>
      <p:pic>
        <p:nvPicPr>
          <p:cNvPr id="8" name="Content Placeholder 7" descr="Bessemer Process.gif"/>
          <p:cNvPicPr>
            <a:picLocks noGrp="1" noChangeAspect="1"/>
          </p:cNvPicPr>
          <p:nvPr>
            <p:ph idx="1"/>
          </p:nvPr>
        </p:nvPicPr>
        <p:blipFill>
          <a:blip r:embed="rId3" cstate="print"/>
          <a:stretch>
            <a:fillRect/>
          </a:stretch>
        </p:blipFill>
        <p:spPr>
          <a:xfrm>
            <a:off x="4419600" y="990600"/>
            <a:ext cx="4345591" cy="3886200"/>
          </a:xfrm>
        </p:spPr>
      </p:pic>
      <p:sp>
        <p:nvSpPr>
          <p:cNvPr id="4" name="Text Placeholder 3"/>
          <p:cNvSpPr>
            <a:spLocks noGrp="1"/>
          </p:cNvSpPr>
          <p:nvPr>
            <p:ph type="body" sz="half" idx="2"/>
          </p:nvPr>
        </p:nvSpPr>
        <p:spPr/>
        <p:txBody>
          <a:bodyPr>
            <a:normAutofit/>
          </a:bodyPr>
          <a:lstStyle/>
          <a:p>
            <a:r>
              <a:rPr lang="en-US" dirty="0" smtClean="0"/>
              <a:t>The Bessemer Process was a method to purify iron into steel by </a:t>
            </a:r>
            <a:r>
              <a:rPr lang="en-US" dirty="0"/>
              <a:t>b</a:t>
            </a:r>
            <a:r>
              <a:rPr lang="en-US" dirty="0" smtClean="0"/>
              <a:t>lasting molten iron with pure oxygen.  The result: a tremendous explosion of flame, and the most purified steel goods in America.  Carnegie’s steel was used to built the railroads, to construct skyscrapers, and to span New York Harbor as the foundation of the Brooklyn Bridge.  The infrastructure of America was built by Carnegie steel.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John Pierpont Morgan’s mastery of banking</a:t>
            </a:r>
            <a:endParaRPr lang="en-US" dirty="0">
              <a:solidFill>
                <a:schemeClr val="accent2"/>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95800" y="685800"/>
            <a:ext cx="4170716" cy="5669389"/>
          </a:xfrm>
        </p:spPr>
      </p:pic>
      <p:sp>
        <p:nvSpPr>
          <p:cNvPr id="4" name="Text Placeholder 3"/>
          <p:cNvSpPr>
            <a:spLocks noGrp="1"/>
          </p:cNvSpPr>
          <p:nvPr>
            <p:ph type="body" sz="half" idx="2"/>
          </p:nvPr>
        </p:nvSpPr>
        <p:spPr/>
        <p:txBody>
          <a:bodyPr>
            <a:normAutofit lnSpcReduction="10000"/>
          </a:bodyPr>
          <a:lstStyle/>
          <a:p>
            <a:r>
              <a:rPr lang="en-US" dirty="0" smtClean="0"/>
              <a:t>John Pierpont Morgan was so influential within the banking community of the United States that it was necessary for the billionaire to bail out Wall Street from time to time. His willingness to loan out money directly influenced the money supply, and his influence over timid politicians was notorious.  At the turn of the Century in 1901, Morgan purchased Andrew Carnegie’s US Steel Corporation for over $400 million in cash.  The business was the first to ever capitalize at over $1 Billion. </a:t>
            </a:r>
            <a:endParaRPr lang="en-US" dirty="0"/>
          </a:p>
        </p:txBody>
      </p:sp>
    </p:spTree>
    <p:extLst>
      <p:ext uri="{BB962C8B-B14F-4D97-AF65-F5344CB8AC3E}">
        <p14:creationId xmlns:p14="http://schemas.microsoft.com/office/powerpoint/2010/main" val="1575987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2"/>
                </a:solidFill>
              </a:rPr>
              <a:t>The Chinese Exclusion Act of 1882</a:t>
            </a:r>
            <a:endParaRPr lang="en-US" dirty="0">
              <a:solidFill>
                <a:schemeClr val="accent2"/>
              </a:solidFill>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05856" y="304800"/>
            <a:ext cx="4128544" cy="6387684"/>
          </a:xfrm>
        </p:spPr>
      </p:pic>
      <p:sp>
        <p:nvSpPr>
          <p:cNvPr id="8" name="Text Placeholder 7"/>
          <p:cNvSpPr>
            <a:spLocks noGrp="1"/>
          </p:cNvSpPr>
          <p:nvPr>
            <p:ph type="body" sz="half" idx="2"/>
          </p:nvPr>
        </p:nvSpPr>
        <p:spPr/>
        <p:txBody>
          <a:bodyPr>
            <a:normAutofit lnSpcReduction="10000"/>
          </a:bodyPr>
          <a:lstStyle/>
          <a:p>
            <a:r>
              <a:rPr lang="en-US" dirty="0" smtClean="0"/>
              <a:t>The California Workingman’s Party and a variety of other Nativist interest groups supported the Chinese Exclusion Act, which forbid immigration from China for a period of ten years – and was re-affirmed three times!  Anti-immigrant sentiments were directed at the Irish, at Southern and Eastern Europeans (“New Immigrants”) and other groups which organized labor perceived as economic threats.  Discriminatory laws directed at Chinese, Japanese, Filipino, or Mexican laborers persisted for decades.</a:t>
            </a:r>
            <a:endParaRPr lang="en-US" dirty="0"/>
          </a:p>
        </p:txBody>
      </p:sp>
    </p:spTree>
    <p:extLst>
      <p:ext uri="{BB962C8B-B14F-4D97-AF65-F5344CB8AC3E}">
        <p14:creationId xmlns:p14="http://schemas.microsoft.com/office/powerpoint/2010/main" val="10639211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2920</TotalTime>
  <Words>1163</Words>
  <Application>Microsoft Office PowerPoint</Application>
  <PresentationFormat>On-screen Show (4:3)</PresentationFormat>
  <Paragraphs>59</Paragraphs>
  <Slides>22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Calibri</vt:lpstr>
      <vt:lpstr>Constantia</vt:lpstr>
      <vt:lpstr>Courier New</vt:lpstr>
      <vt:lpstr>Tw Cen MT</vt:lpstr>
      <vt:lpstr>Tw Cen MT Condensed</vt:lpstr>
      <vt:lpstr>Wingdings 3</vt:lpstr>
      <vt:lpstr>Integral</vt:lpstr>
      <vt:lpstr>Inventors and Inventions of the 19th Century</vt:lpstr>
      <vt:lpstr>Which of these changes and innovations had the most lasting and positive effect on the United States of America and its people?</vt:lpstr>
      <vt:lpstr>The Transcontinental Railroad, completed at Promontory Point, UT, in 1869.</vt:lpstr>
      <vt:lpstr>The Supreme Court Case of Plessy V. Ferguson, 1896</vt:lpstr>
      <vt:lpstr>Oil Refineries: Rockefeller’s Standard Oil Company</vt:lpstr>
      <vt:lpstr>Alexander Graham Bell’s  Telephone Company </vt:lpstr>
      <vt:lpstr>The Bessemer Process and Carnegie’s Steel Company</vt:lpstr>
      <vt:lpstr>John Pierpont Morgan’s mastery of banking</vt:lpstr>
      <vt:lpstr>The Chinese Exclusion Act of 1882</vt:lpstr>
      <vt:lpstr>The American Federation of Labor</vt:lpstr>
      <vt:lpstr>The Sherman anti-trust act of 1890</vt:lpstr>
      <vt:lpstr>Radical Labor Unions: THE I.W.W. “Wobblies” </vt:lpstr>
      <vt:lpstr>The Wright Brothers: First Flight, December 17, 1903</vt:lpstr>
      <vt:lpstr>Henry Ford’s Model-T Ford</vt:lpstr>
      <vt:lpstr>Thomas Alva Edison</vt:lpstr>
      <vt:lpstr>The Cattle Kingdom and the beef Industry in the United States</vt:lpstr>
      <vt:lpstr>The triangle shirtwaist fire of 1911</vt:lpstr>
      <vt:lpstr>Mechanized agriculture</vt:lpstr>
      <vt:lpstr>Directions!  Answer each of the questions that follow. </vt:lpstr>
      <vt:lpstr>The Top TEN Industries, innovations, Inventions and societal changes</vt:lpstr>
      <vt:lpstr>EXPLAIN.</vt:lpstr>
      <vt:lpstr>YOUR EXPLANATIONS MATTER!</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Inventors and Inventions of the 19th Century</dc:title>
  <dc:creator>Adam Patrick Henry</dc:creator>
  <cp:lastModifiedBy>Adam Henry</cp:lastModifiedBy>
  <cp:revision>259</cp:revision>
  <dcterms:created xsi:type="dcterms:W3CDTF">2010-10-12T22:08:11Z</dcterms:created>
  <dcterms:modified xsi:type="dcterms:W3CDTF">2015-09-16T21:41:42Z</dcterms:modified>
</cp:coreProperties>
</file>